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11"/>
  </p:notesMasterIdLst>
  <p:sldIdLst>
    <p:sldId id="258" r:id="rId2"/>
    <p:sldId id="257" r:id="rId3"/>
    <p:sldId id="271" r:id="rId4"/>
    <p:sldId id="272" r:id="rId5"/>
    <p:sldId id="268" r:id="rId6"/>
    <p:sldId id="267" r:id="rId7"/>
    <p:sldId id="276" r:id="rId8"/>
    <p:sldId id="266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EC2"/>
    <a:srgbClr val="3127F9"/>
    <a:srgbClr val="3E30F0"/>
    <a:srgbClr val="FF3300"/>
    <a:srgbClr val="C4D8D7"/>
    <a:srgbClr val="9CBEBD"/>
    <a:srgbClr val="EDEBE6"/>
    <a:srgbClr val="E1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4684"/>
  </p:normalViewPr>
  <p:slideViewPr>
    <p:cSldViewPr snapToGrid="0" snapToObjects="1">
      <p:cViewPr>
        <p:scale>
          <a:sx n="103" d="100"/>
          <a:sy n="103" d="100"/>
        </p:scale>
        <p:origin x="936" y="240"/>
      </p:cViewPr>
      <p:guideLst/>
    </p:cSldViewPr>
  </p:slideViewPr>
  <p:outlineViewPr>
    <p:cViewPr>
      <p:scale>
        <a:sx n="33" d="100"/>
        <a:sy n="33" d="100"/>
      </p:scale>
      <p:origin x="0" y="-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9E0EA-F9AE-48F0-8E8C-E5312EB9E77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BD5C8E-E5CE-469C-B61D-B149298EA7A2}">
      <dgm:prSet/>
      <dgm:spPr/>
      <dgm:t>
        <a:bodyPr/>
        <a:lstStyle/>
        <a:p>
          <a:r>
            <a:rPr lang="pl-PL" b="0" dirty="0"/>
            <a:t>Zapomogi dla </a:t>
          </a:r>
          <a:r>
            <a:rPr lang="pl-PL" b="0" dirty="0">
              <a:latin typeface="+mn-lt"/>
            </a:rPr>
            <a:t>beneficjentów: </a:t>
          </a:r>
          <a:r>
            <a:rPr lang="pl-PL" b="1" dirty="0">
              <a:latin typeface="+mn-lt"/>
            </a:rPr>
            <a:t>14,625,000zł</a:t>
          </a:r>
          <a:endParaRPr lang="pl-PL" dirty="0">
            <a:solidFill>
              <a:schemeClr val="tx1"/>
            </a:solidFill>
            <a:latin typeface="+mn-lt"/>
          </a:endParaRPr>
        </a:p>
        <a:p>
          <a:r>
            <a:rPr lang="pl-PL" dirty="0">
              <a:solidFill>
                <a:schemeClr val="bg1"/>
              </a:solidFill>
            </a:rPr>
            <a:t>Czas trwania programu: czerwiec – październik 2022</a:t>
          </a:r>
          <a:endParaRPr lang="en-US" dirty="0">
            <a:solidFill>
              <a:schemeClr val="bg1"/>
            </a:solidFill>
          </a:endParaRPr>
        </a:p>
      </dgm:t>
    </dgm:pt>
    <dgm:pt modelId="{B39DC5B9-1B36-409A-B480-29D4EE46FAB0}" type="parTrans" cxnId="{CE94A67C-AEC2-4606-8AB3-DBF772F07DD3}">
      <dgm:prSet/>
      <dgm:spPr/>
      <dgm:t>
        <a:bodyPr/>
        <a:lstStyle/>
        <a:p>
          <a:endParaRPr lang="en-US"/>
        </a:p>
      </dgm:t>
    </dgm:pt>
    <dgm:pt modelId="{96D8B7B3-1842-4C33-BF23-1DE377E2CD35}" type="sibTrans" cxnId="{CE94A67C-AEC2-4606-8AB3-DBF772F07DD3}">
      <dgm:prSet/>
      <dgm:spPr>
        <a:solidFill>
          <a:srgbClr val="9CBEBD"/>
        </a:solidFill>
      </dgm:spPr>
      <dgm:t>
        <a:bodyPr/>
        <a:lstStyle/>
        <a:p>
          <a:endParaRPr lang="en-US"/>
        </a:p>
      </dgm:t>
    </dgm:pt>
    <dgm:pt modelId="{9A72C92A-491D-4229-A5B6-9EC8ED12B2C7}">
      <dgm:prSet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Czerwiec-lipiec: identyfikacja rodzin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Lipiec-sierpień: rejestracja 3000 rodzin </a:t>
          </a:r>
          <a:endParaRPr lang="en-US" dirty="0">
            <a:solidFill>
              <a:schemeClr val="tx1"/>
            </a:solidFill>
          </a:endParaRPr>
        </a:p>
      </dgm:t>
    </dgm:pt>
    <dgm:pt modelId="{A60F152E-CD28-4D27-8180-F4772BC87A5D}" type="parTrans" cxnId="{FA9E0520-2A66-4E66-8B17-3E783B505ACA}">
      <dgm:prSet/>
      <dgm:spPr/>
      <dgm:t>
        <a:bodyPr/>
        <a:lstStyle/>
        <a:p>
          <a:endParaRPr lang="en-US"/>
        </a:p>
      </dgm:t>
    </dgm:pt>
    <dgm:pt modelId="{3FE13534-8218-45EB-9D0D-25BF3F3C682C}" type="sibTrans" cxnId="{FA9E0520-2A66-4E66-8B17-3E783B505ACA}">
      <dgm:prSet/>
      <dgm:spPr>
        <a:solidFill>
          <a:srgbClr val="EDEBE6"/>
        </a:solidFill>
      </dgm:spPr>
      <dgm:t>
        <a:bodyPr/>
        <a:lstStyle/>
        <a:p>
          <a:endParaRPr lang="en-US"/>
        </a:p>
      </dgm:t>
    </dgm:pt>
    <dgm:pt modelId="{C2DD56C1-E957-4321-BD99-E94C92CF305E}">
      <dgm:prSet custT="1"/>
      <dgm:spPr>
        <a:solidFill>
          <a:srgbClr val="0070C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pl-PL" sz="2100" dirty="0">
              <a:solidFill>
                <a:schemeClr val="tx1">
                  <a:lumMod val="10000"/>
                  <a:lumOff val="90000"/>
                </a:schemeClr>
              </a:solidFill>
            </a:rPr>
            <a:t>Sierpień-październik: dokonywanie regularnych płatności (3 płatności dla każdej rodziny), monitorowanie sytuacji rodzin o szczególnych potrzebach, skierowanie do organizacji partnerskich.</a:t>
          </a:r>
          <a:endParaRPr lang="en-US" sz="2100" dirty="0">
            <a:solidFill>
              <a:schemeClr val="tx1">
                <a:lumMod val="10000"/>
                <a:lumOff val="90000"/>
              </a:schemeClr>
            </a:solidFill>
          </a:endParaRPr>
        </a:p>
      </dgm:t>
    </dgm:pt>
    <dgm:pt modelId="{C5787B8D-A554-4CA2-B337-D682949C1F1B}" type="parTrans" cxnId="{BD774DDB-434A-4BA0-BDA1-0703D9B7886B}">
      <dgm:prSet/>
      <dgm:spPr/>
      <dgm:t>
        <a:bodyPr/>
        <a:lstStyle/>
        <a:p>
          <a:endParaRPr lang="en-US"/>
        </a:p>
      </dgm:t>
    </dgm:pt>
    <dgm:pt modelId="{C46FD884-0A42-4DA2-8754-9EC776203860}" type="sibTrans" cxnId="{BD774DDB-434A-4BA0-BDA1-0703D9B7886B}">
      <dgm:prSet/>
      <dgm:spPr/>
      <dgm:t>
        <a:bodyPr/>
        <a:lstStyle/>
        <a:p>
          <a:endParaRPr lang="en-US"/>
        </a:p>
      </dgm:t>
    </dgm:pt>
    <dgm:pt modelId="{EE924C2F-6656-594E-9E27-2B6549DBA512}" type="pres">
      <dgm:prSet presAssocID="{A609E0EA-F9AE-48F0-8E8C-E5312EB9E774}" presName="outerComposite" presStyleCnt="0">
        <dgm:presLayoutVars>
          <dgm:chMax val="5"/>
          <dgm:dir/>
          <dgm:resizeHandles val="exact"/>
        </dgm:presLayoutVars>
      </dgm:prSet>
      <dgm:spPr/>
    </dgm:pt>
    <dgm:pt modelId="{B1DC9A31-3795-244A-BBD7-0E3565330E7F}" type="pres">
      <dgm:prSet presAssocID="{A609E0EA-F9AE-48F0-8E8C-E5312EB9E774}" presName="dummyMaxCanvas" presStyleCnt="0">
        <dgm:presLayoutVars/>
      </dgm:prSet>
      <dgm:spPr/>
    </dgm:pt>
    <dgm:pt modelId="{3E08B9A6-E509-1948-92D9-1E51E3D77CD1}" type="pres">
      <dgm:prSet presAssocID="{A609E0EA-F9AE-48F0-8E8C-E5312EB9E774}" presName="ThreeNodes_1" presStyleLbl="node1" presStyleIdx="0" presStyleCnt="3" custScaleX="97462" custScaleY="70095" custLinFactNeighborY="-6465">
        <dgm:presLayoutVars>
          <dgm:bulletEnabled val="1"/>
        </dgm:presLayoutVars>
      </dgm:prSet>
      <dgm:spPr/>
    </dgm:pt>
    <dgm:pt modelId="{277378AE-17C1-8848-A908-0184CC8078D7}" type="pres">
      <dgm:prSet presAssocID="{A609E0EA-F9AE-48F0-8E8C-E5312EB9E774}" presName="ThreeNodes_2" presStyleLbl="node1" presStyleIdx="1" presStyleCnt="3" custScaleX="99482" custScaleY="62099" custLinFactNeighborX="658" custLinFactNeighborY="-10258">
        <dgm:presLayoutVars>
          <dgm:bulletEnabled val="1"/>
        </dgm:presLayoutVars>
      </dgm:prSet>
      <dgm:spPr/>
    </dgm:pt>
    <dgm:pt modelId="{4CA50336-CA15-E34E-8421-DAF82BE3ADDF}" type="pres">
      <dgm:prSet presAssocID="{A609E0EA-F9AE-48F0-8E8C-E5312EB9E774}" presName="ThreeNodes_3" presStyleLbl="node1" presStyleIdx="2" presStyleCnt="3" custLinFactNeighborX="-2855" custLinFactNeighborY="-18678">
        <dgm:presLayoutVars>
          <dgm:bulletEnabled val="1"/>
        </dgm:presLayoutVars>
      </dgm:prSet>
      <dgm:spPr/>
    </dgm:pt>
    <dgm:pt modelId="{0BB8F491-65EC-344F-89A9-F374CC207330}" type="pres">
      <dgm:prSet presAssocID="{A609E0EA-F9AE-48F0-8E8C-E5312EB9E774}" presName="ThreeConn_1-2" presStyleLbl="fgAccFollowNode1" presStyleIdx="0" presStyleCnt="2" custScaleX="72413" custScaleY="82962" custLinFactNeighborY="-5526">
        <dgm:presLayoutVars>
          <dgm:bulletEnabled val="1"/>
        </dgm:presLayoutVars>
      </dgm:prSet>
      <dgm:spPr/>
    </dgm:pt>
    <dgm:pt modelId="{BA7DFE8A-4E12-0D4A-B6F0-FF8922C3F683}" type="pres">
      <dgm:prSet presAssocID="{A609E0EA-F9AE-48F0-8E8C-E5312EB9E774}" presName="ThreeConn_2-3" presStyleLbl="fgAccFollowNode1" presStyleIdx="1" presStyleCnt="2" custScaleX="69438" custLinFactNeighborX="2210" custLinFactNeighborY="-24315">
        <dgm:presLayoutVars>
          <dgm:bulletEnabled val="1"/>
        </dgm:presLayoutVars>
      </dgm:prSet>
      <dgm:spPr/>
    </dgm:pt>
    <dgm:pt modelId="{C6528694-01DA-B749-A749-7AABBB74230F}" type="pres">
      <dgm:prSet presAssocID="{A609E0EA-F9AE-48F0-8E8C-E5312EB9E774}" presName="ThreeNodes_1_text" presStyleLbl="node1" presStyleIdx="2" presStyleCnt="3">
        <dgm:presLayoutVars>
          <dgm:bulletEnabled val="1"/>
        </dgm:presLayoutVars>
      </dgm:prSet>
      <dgm:spPr/>
    </dgm:pt>
    <dgm:pt modelId="{66D28A44-12E2-D748-BFD8-8A317B2C52DB}" type="pres">
      <dgm:prSet presAssocID="{A609E0EA-F9AE-48F0-8E8C-E5312EB9E774}" presName="ThreeNodes_2_text" presStyleLbl="node1" presStyleIdx="2" presStyleCnt="3">
        <dgm:presLayoutVars>
          <dgm:bulletEnabled val="1"/>
        </dgm:presLayoutVars>
      </dgm:prSet>
      <dgm:spPr/>
    </dgm:pt>
    <dgm:pt modelId="{7BA52747-C401-C042-BCCA-4E23BADE53CB}" type="pres">
      <dgm:prSet presAssocID="{A609E0EA-F9AE-48F0-8E8C-E5312EB9E77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3303E14-4898-2C4D-A6DF-21CFB24767F2}" type="presOf" srcId="{9A72C92A-491D-4229-A5B6-9EC8ED12B2C7}" destId="{66D28A44-12E2-D748-BFD8-8A317B2C52DB}" srcOrd="1" destOrd="0" presId="urn:microsoft.com/office/officeart/2005/8/layout/vProcess5"/>
    <dgm:cxn modelId="{1410A01D-4DFE-9343-A15A-106D633E7B96}" type="presOf" srcId="{96D8B7B3-1842-4C33-BF23-1DE377E2CD35}" destId="{0BB8F491-65EC-344F-89A9-F374CC207330}" srcOrd="0" destOrd="0" presId="urn:microsoft.com/office/officeart/2005/8/layout/vProcess5"/>
    <dgm:cxn modelId="{FA9E0520-2A66-4E66-8B17-3E783B505ACA}" srcId="{A609E0EA-F9AE-48F0-8E8C-E5312EB9E774}" destId="{9A72C92A-491D-4229-A5B6-9EC8ED12B2C7}" srcOrd="1" destOrd="0" parTransId="{A60F152E-CD28-4D27-8180-F4772BC87A5D}" sibTransId="{3FE13534-8218-45EB-9D0D-25BF3F3C682C}"/>
    <dgm:cxn modelId="{1271EC2F-22D2-4949-81BF-7A1B03559361}" type="presOf" srcId="{ECBD5C8E-E5CE-469C-B61D-B149298EA7A2}" destId="{3E08B9A6-E509-1948-92D9-1E51E3D77CD1}" srcOrd="0" destOrd="0" presId="urn:microsoft.com/office/officeart/2005/8/layout/vProcess5"/>
    <dgm:cxn modelId="{BF71AE4F-E80D-EC46-A77D-2F92D3433D9B}" type="presOf" srcId="{9A72C92A-491D-4229-A5B6-9EC8ED12B2C7}" destId="{277378AE-17C1-8848-A908-0184CC8078D7}" srcOrd="0" destOrd="0" presId="urn:microsoft.com/office/officeart/2005/8/layout/vProcess5"/>
    <dgm:cxn modelId="{CE94A67C-AEC2-4606-8AB3-DBF772F07DD3}" srcId="{A609E0EA-F9AE-48F0-8E8C-E5312EB9E774}" destId="{ECBD5C8E-E5CE-469C-B61D-B149298EA7A2}" srcOrd="0" destOrd="0" parTransId="{B39DC5B9-1B36-409A-B480-29D4EE46FAB0}" sibTransId="{96D8B7B3-1842-4C33-BF23-1DE377E2CD35}"/>
    <dgm:cxn modelId="{1EDA6587-1BCD-E540-AA0D-6371A33B8EBC}" type="presOf" srcId="{3FE13534-8218-45EB-9D0D-25BF3F3C682C}" destId="{BA7DFE8A-4E12-0D4A-B6F0-FF8922C3F683}" srcOrd="0" destOrd="0" presId="urn:microsoft.com/office/officeart/2005/8/layout/vProcess5"/>
    <dgm:cxn modelId="{7A7EA7D7-398E-3B4E-8499-6892481A0638}" type="presOf" srcId="{C2DD56C1-E957-4321-BD99-E94C92CF305E}" destId="{4CA50336-CA15-E34E-8421-DAF82BE3ADDF}" srcOrd="0" destOrd="0" presId="urn:microsoft.com/office/officeart/2005/8/layout/vProcess5"/>
    <dgm:cxn modelId="{BD774DDB-434A-4BA0-BDA1-0703D9B7886B}" srcId="{A609E0EA-F9AE-48F0-8E8C-E5312EB9E774}" destId="{C2DD56C1-E957-4321-BD99-E94C92CF305E}" srcOrd="2" destOrd="0" parTransId="{C5787B8D-A554-4CA2-B337-D682949C1F1B}" sibTransId="{C46FD884-0A42-4DA2-8754-9EC776203860}"/>
    <dgm:cxn modelId="{4A1628E3-A525-5C4A-AFCB-D09E11E7CCB1}" type="presOf" srcId="{C2DD56C1-E957-4321-BD99-E94C92CF305E}" destId="{7BA52747-C401-C042-BCCA-4E23BADE53CB}" srcOrd="1" destOrd="0" presId="urn:microsoft.com/office/officeart/2005/8/layout/vProcess5"/>
    <dgm:cxn modelId="{5F2126E6-B186-E547-BD3C-D200FA436B84}" type="presOf" srcId="{ECBD5C8E-E5CE-469C-B61D-B149298EA7A2}" destId="{C6528694-01DA-B749-A749-7AABBB74230F}" srcOrd="1" destOrd="0" presId="urn:microsoft.com/office/officeart/2005/8/layout/vProcess5"/>
    <dgm:cxn modelId="{AFACB8EA-8C4E-7E44-93B9-0C09FBC6D51D}" type="presOf" srcId="{A609E0EA-F9AE-48F0-8E8C-E5312EB9E774}" destId="{EE924C2F-6656-594E-9E27-2B6549DBA512}" srcOrd="0" destOrd="0" presId="urn:microsoft.com/office/officeart/2005/8/layout/vProcess5"/>
    <dgm:cxn modelId="{4003C0D0-D3F7-1B49-BC2E-2C9B44B2F216}" type="presParOf" srcId="{EE924C2F-6656-594E-9E27-2B6549DBA512}" destId="{B1DC9A31-3795-244A-BBD7-0E3565330E7F}" srcOrd="0" destOrd="0" presId="urn:microsoft.com/office/officeart/2005/8/layout/vProcess5"/>
    <dgm:cxn modelId="{A718B83A-5451-104F-8E24-F0F60C3EFC30}" type="presParOf" srcId="{EE924C2F-6656-594E-9E27-2B6549DBA512}" destId="{3E08B9A6-E509-1948-92D9-1E51E3D77CD1}" srcOrd="1" destOrd="0" presId="urn:microsoft.com/office/officeart/2005/8/layout/vProcess5"/>
    <dgm:cxn modelId="{9B2ECBAB-AA5C-8443-932F-CDACE018472A}" type="presParOf" srcId="{EE924C2F-6656-594E-9E27-2B6549DBA512}" destId="{277378AE-17C1-8848-A908-0184CC8078D7}" srcOrd="2" destOrd="0" presId="urn:microsoft.com/office/officeart/2005/8/layout/vProcess5"/>
    <dgm:cxn modelId="{8835D7E6-B5F7-EC4E-BD4D-CA208B32547A}" type="presParOf" srcId="{EE924C2F-6656-594E-9E27-2B6549DBA512}" destId="{4CA50336-CA15-E34E-8421-DAF82BE3ADDF}" srcOrd="3" destOrd="0" presId="urn:microsoft.com/office/officeart/2005/8/layout/vProcess5"/>
    <dgm:cxn modelId="{67933AED-2AAF-2C43-9233-0460D5BFB0BE}" type="presParOf" srcId="{EE924C2F-6656-594E-9E27-2B6549DBA512}" destId="{0BB8F491-65EC-344F-89A9-F374CC207330}" srcOrd="4" destOrd="0" presId="urn:microsoft.com/office/officeart/2005/8/layout/vProcess5"/>
    <dgm:cxn modelId="{5504F9FD-BF37-1545-AC95-F08E5F3DF6D3}" type="presParOf" srcId="{EE924C2F-6656-594E-9E27-2B6549DBA512}" destId="{BA7DFE8A-4E12-0D4A-B6F0-FF8922C3F683}" srcOrd="5" destOrd="0" presId="urn:microsoft.com/office/officeart/2005/8/layout/vProcess5"/>
    <dgm:cxn modelId="{29EC8BD1-A759-4943-B82A-4084CF2A38EB}" type="presParOf" srcId="{EE924C2F-6656-594E-9E27-2B6549DBA512}" destId="{C6528694-01DA-B749-A749-7AABBB74230F}" srcOrd="6" destOrd="0" presId="urn:microsoft.com/office/officeart/2005/8/layout/vProcess5"/>
    <dgm:cxn modelId="{CEFE9BBB-C440-D949-9C89-212B2A2BAB77}" type="presParOf" srcId="{EE924C2F-6656-594E-9E27-2B6549DBA512}" destId="{66D28A44-12E2-D748-BFD8-8A317B2C52DB}" srcOrd="7" destOrd="0" presId="urn:microsoft.com/office/officeart/2005/8/layout/vProcess5"/>
    <dgm:cxn modelId="{04D97CE9-2E34-4C4D-B5E7-D4758675394B}" type="presParOf" srcId="{EE924C2F-6656-594E-9E27-2B6549DBA512}" destId="{7BA52747-C401-C042-BCCA-4E23BADE53C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8B9A6-E509-1948-92D9-1E51E3D77CD1}">
      <dsp:nvSpPr>
        <dsp:cNvPr id="0" name=""/>
        <dsp:cNvSpPr/>
      </dsp:nvSpPr>
      <dsp:spPr>
        <a:xfrm>
          <a:off x="103690" y="110237"/>
          <a:ext cx="7963635" cy="910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kern="1200" dirty="0"/>
            <a:t>Zapomogi dla </a:t>
          </a:r>
          <a:r>
            <a:rPr lang="pl-PL" sz="2200" b="0" kern="1200" dirty="0">
              <a:latin typeface="+mn-lt"/>
            </a:rPr>
            <a:t>beneficjentów: </a:t>
          </a:r>
          <a:r>
            <a:rPr lang="pl-PL" sz="2200" b="1" kern="1200" dirty="0">
              <a:latin typeface="+mn-lt"/>
            </a:rPr>
            <a:t>14,625,000zł</a:t>
          </a:r>
          <a:endParaRPr lang="pl-PL" sz="2200" kern="1200" dirty="0">
            <a:solidFill>
              <a:schemeClr val="tx1"/>
            </a:solidFill>
            <a:latin typeface="+mn-lt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solidFill>
                <a:schemeClr val="bg1"/>
              </a:solidFill>
            </a:rPr>
            <a:t>Czas trwania programu: czerwiec – październik 2022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130355" y="136902"/>
        <a:ext cx="6618498" cy="857078"/>
      </dsp:txXfrm>
    </dsp:sp>
    <dsp:sp modelId="{277378AE-17C1-8848-A908-0184CC8078D7}">
      <dsp:nvSpPr>
        <dsp:cNvPr id="0" name=""/>
        <dsp:cNvSpPr/>
      </dsp:nvSpPr>
      <dsp:spPr>
        <a:xfrm>
          <a:off x="795900" y="1628191"/>
          <a:ext cx="8128690" cy="806554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solidFill>
                <a:schemeClr val="tx1"/>
              </a:solidFill>
            </a:rPr>
            <a:t>Czerwiec-lipiec: identyfikacja rodzin</a:t>
          </a:r>
          <a:br>
            <a:rPr lang="pl-PL" sz="2200" kern="1200" dirty="0">
              <a:solidFill>
                <a:schemeClr val="tx1"/>
              </a:solidFill>
            </a:rPr>
          </a:br>
          <a:r>
            <a:rPr lang="pl-PL" sz="2200" kern="1200" dirty="0">
              <a:solidFill>
                <a:schemeClr val="tx1"/>
              </a:solidFill>
            </a:rPr>
            <a:t>Lipiec-sierpień: rejestracja 3000 rodzin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819523" y="1651814"/>
        <a:ext cx="6524346" cy="759308"/>
      </dsp:txXfrm>
    </dsp:sp>
    <dsp:sp modelId="{4CA50336-CA15-E34E-8421-DAF82BE3ADDF}">
      <dsp:nvSpPr>
        <dsp:cNvPr id="0" name=""/>
        <dsp:cNvSpPr/>
      </dsp:nvSpPr>
      <dsp:spPr>
        <a:xfrm>
          <a:off x="1208661" y="2787988"/>
          <a:ext cx="8171016" cy="1298820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>
                  <a:lumMod val="10000"/>
                  <a:lumOff val="90000"/>
                </a:schemeClr>
              </a:solidFill>
            </a:rPr>
            <a:t>Sierpień-październik: dokonywanie regularnych płatności (3 płatności dla każdej rodziny), monitorowanie sytuacji rodzin o szczególnych potrzebach, skierowanie do organizacji partnerskich.</a:t>
          </a:r>
          <a:endParaRPr lang="en-US" sz="2100" kern="1200" dirty="0">
            <a:solidFill>
              <a:schemeClr val="tx1">
                <a:lumMod val="10000"/>
                <a:lumOff val="90000"/>
              </a:schemeClr>
            </a:solidFill>
          </a:endParaRPr>
        </a:p>
      </dsp:txBody>
      <dsp:txXfrm>
        <a:off x="1246702" y="2826029"/>
        <a:ext cx="6529728" cy="1222738"/>
      </dsp:txXfrm>
    </dsp:sp>
    <dsp:sp modelId="{0BB8F491-65EC-344F-89A9-F374CC207330}">
      <dsp:nvSpPr>
        <dsp:cNvPr id="0" name=""/>
        <dsp:cNvSpPr/>
      </dsp:nvSpPr>
      <dsp:spPr>
        <a:xfrm>
          <a:off x="7443231" y="1010207"/>
          <a:ext cx="611334" cy="700393"/>
        </a:xfrm>
        <a:prstGeom prst="downArrow">
          <a:avLst>
            <a:gd name="adj1" fmla="val 55000"/>
            <a:gd name="adj2" fmla="val 45000"/>
          </a:avLst>
        </a:prstGeom>
        <a:solidFill>
          <a:srgbClr val="9CBEBD"/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80781" y="1010207"/>
        <a:ext cx="336234" cy="549088"/>
      </dsp:txXfrm>
    </dsp:sp>
    <dsp:sp modelId="{BA7DFE8A-4E12-0D4A-B6F0-FF8922C3F683}">
      <dsp:nvSpPr>
        <dsp:cNvPr id="0" name=""/>
        <dsp:cNvSpPr/>
      </dsp:nvSpPr>
      <dsp:spPr>
        <a:xfrm>
          <a:off x="8195419" y="2286296"/>
          <a:ext cx="586218" cy="844233"/>
        </a:xfrm>
        <a:prstGeom prst="downArrow">
          <a:avLst>
            <a:gd name="adj1" fmla="val 55000"/>
            <a:gd name="adj2" fmla="val 45000"/>
          </a:avLst>
        </a:prstGeom>
        <a:solidFill>
          <a:srgbClr val="EDEBE6"/>
        </a:solidFill>
        <a:ln w="15875" cap="flat" cmpd="sng" algn="ctr">
          <a:solidFill>
            <a:schemeClr val="accent2">
              <a:tint val="40000"/>
              <a:alpha val="90000"/>
              <a:hueOff val="-7405413"/>
              <a:satOff val="26847"/>
              <a:lumOff val="-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27318" y="2286296"/>
        <a:ext cx="322420" cy="699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A618A-E7FE-6D49-8BA0-26D7DAB22932}" type="datetimeFigureOut">
              <a:rPr lang="pl-PL" smtClean="0"/>
              <a:t>01.08.2022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BACEA-C519-824E-90AF-1B524582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29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ACEA-C519-824E-90AF-1B524582798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28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Od 20 czerwca, przyznane zostało </a:t>
            </a:r>
            <a:r>
              <a:rPr lang="pl-PL" b="1" dirty="0"/>
              <a:t>1,202,360zł </a:t>
            </a:r>
            <a:r>
              <a:rPr lang="pl-PL" b="0" dirty="0"/>
              <a:t>z czego beneficjenci wypłacili już </a:t>
            </a:r>
            <a:r>
              <a:rPr lang="pl-PL" b="1" dirty="0"/>
              <a:t>519,454zł </a:t>
            </a: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Przeprowadzany jest regularny monitoring i wsparcie informacyjne w celu ułatwienia dostępu do zapomóg, wsparcia przy aktywacji kart lub w przypadku zagubienia PIN/lub karty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ACEA-C519-824E-90AF-1B524582798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7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158AE09-AFC9-2542-A477-0C76E38DAEFE}" type="datetimeFigureOut">
              <a:rPr lang="pl-PL" smtClean="0"/>
              <a:t>01.08.2022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E1D-AF0B-5045-BA95-C43E3FC1562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9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AE09-AFC9-2542-A477-0C76E38DAEFE}" type="datetimeFigureOut">
              <a:rPr lang="pl-PL" smtClean="0"/>
              <a:t>01.08.2022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E1D-AF0B-5045-BA95-C43E3FC156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21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AE09-AFC9-2542-A477-0C76E38DAEFE}" type="datetimeFigureOut">
              <a:rPr lang="pl-PL" smtClean="0"/>
              <a:t>01.08.2022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E1D-AF0B-5045-BA95-C43E3FC15627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8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AE09-AFC9-2542-A477-0C76E38DAEFE}" type="datetimeFigureOut">
              <a:rPr lang="pl-PL" smtClean="0"/>
              <a:t>01.08.2022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E1D-AF0B-5045-BA95-C43E3FC156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31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AE09-AFC9-2542-A477-0C76E38DAEFE}" type="datetimeFigureOut">
              <a:rPr lang="pl-PL" smtClean="0"/>
              <a:t>01.08.2022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E1D-AF0B-5045-BA95-C43E3FC1562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74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AE09-AFC9-2542-A477-0C76E38DAEFE}" type="datetimeFigureOut">
              <a:rPr lang="pl-PL" smtClean="0"/>
              <a:t>01.08.2022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E1D-AF0B-5045-BA95-C43E3FC156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86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AE09-AFC9-2542-A477-0C76E38DAEFE}" type="datetimeFigureOut">
              <a:rPr lang="pl-PL" smtClean="0"/>
              <a:t>01.08.2022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E1D-AF0B-5045-BA95-C43E3FC156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82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AE09-AFC9-2542-A477-0C76E38DAEFE}" type="datetimeFigureOut">
              <a:rPr lang="pl-PL" smtClean="0"/>
              <a:t>01.08.2022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E1D-AF0B-5045-BA95-C43E3FC156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46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AE09-AFC9-2542-A477-0C76E38DAEFE}" type="datetimeFigureOut">
              <a:rPr lang="pl-PL" smtClean="0"/>
              <a:t>01.08.2022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E1D-AF0B-5045-BA95-C43E3FC156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67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AE09-AFC9-2542-A477-0C76E38DAEFE}" type="datetimeFigureOut">
              <a:rPr lang="pl-PL" smtClean="0"/>
              <a:t>01.08.2022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E1D-AF0B-5045-BA95-C43E3FC156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88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AE09-AFC9-2542-A477-0C76E38DAEFE}" type="datetimeFigureOut">
              <a:rPr lang="pl-PL" smtClean="0"/>
              <a:t>01.08.2022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E1D-AF0B-5045-BA95-C43E3FC15627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46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158AE09-AFC9-2542-A477-0C76E38DAEFE}" type="datetimeFigureOut">
              <a:rPr lang="pl-PL" smtClean="0"/>
              <a:t>01.08.2022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2D42E1D-AF0B-5045-BA95-C43E3FC15627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19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orm.jotform.com/2214521320810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pogrebna@pcpm.org.pl" TargetMode="External"/><Relationship Id="rId2" Type="http://schemas.openxmlformats.org/officeDocument/2006/relationships/hyperlink" Target="mailto:vkazmirova@pcpm.org.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880BE9B-2849-495A-AB0E-E80D71B3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993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1F0C6748-2213-765C-C5EC-DF988E0C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36" y="248194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sz="3600" dirty="0"/>
              <a:t>Multi-Purpose Cash Assistance Program </a:t>
            </a: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endParaRPr lang="pl-PL" sz="28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10EC43-E8C1-7B9F-9396-ACD3B018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0"/>
            <a:ext cx="7172138" cy="3745107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r>
              <a:rPr lang="pl-PL" dirty="0"/>
              <a:t>Punkt rejestracji uchodźców powstał dzięki finansowaniu z Wysokiego Komisarza Narodów Zjednoczonych do spraw Uchodźców (UNHCR). </a:t>
            </a:r>
          </a:p>
          <a:p>
            <a:pPr marL="0" indent="0">
              <a:buNone/>
            </a:pPr>
            <a:r>
              <a:rPr lang="pl-PL" dirty="0"/>
              <a:t>UNHCR obecnie prowadzi centra rejestracji w wielu miastach w Polsce, między innymi w Warszawie, Krakowie, Łodzi oraz Rzeszowie. </a:t>
            </a:r>
          </a:p>
          <a:p>
            <a:pPr marL="0" indent="0">
              <a:buNone/>
            </a:pPr>
            <a:r>
              <a:rPr lang="pl-PL" dirty="0"/>
              <a:t>PCPM otworzyło pierwsze centrum rejestracji UNHCR w województwie lubelskim.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4C2363D-2E8B-3A06-6331-1F5622AD9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97" y="4951581"/>
            <a:ext cx="7084058" cy="1027188"/>
          </a:xfrm>
          <a:prstGeom prst="rect">
            <a:avLst/>
          </a:prstGeom>
        </p:spPr>
      </p:pic>
      <p:sp>
        <p:nvSpPr>
          <p:cNvPr id="8" name="pole tekstowe 3">
            <a:extLst>
              <a:ext uri="{FF2B5EF4-FFF2-40B4-BE49-F238E27FC236}">
                <a16:creationId xmlns:a16="http://schemas.microsoft.com/office/drawing/2014/main" id="{739B93DD-016D-3922-BD90-5C7C38DFA5F5}"/>
              </a:ext>
            </a:extLst>
          </p:cNvPr>
          <p:cNvSpPr txBox="1"/>
          <p:nvPr/>
        </p:nvSpPr>
        <p:spPr>
          <a:xfrm>
            <a:off x="291185" y="4087364"/>
            <a:ext cx="385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Ufundowany przez UNHCR</a:t>
            </a:r>
            <a:br>
              <a:rPr lang="en-GB" sz="2000" dirty="0"/>
            </a:br>
            <a:r>
              <a:rPr lang="en-GB" sz="2000" dirty="0" err="1"/>
              <a:t>Realizowany</a:t>
            </a:r>
            <a:r>
              <a:rPr lang="pl-PL" sz="2000" dirty="0"/>
              <a:t> </a:t>
            </a:r>
            <a:r>
              <a:rPr lang="en-GB" sz="2000" dirty="0"/>
              <a:t>w </a:t>
            </a:r>
            <a:r>
              <a:rPr lang="en-GB" sz="2000" dirty="0" err="1"/>
              <a:t>Lublinie</a:t>
            </a:r>
            <a:r>
              <a:rPr lang="en-GB" sz="2000" dirty="0"/>
              <a:t> </a:t>
            </a:r>
            <a:r>
              <a:rPr lang="pl-PL" sz="2000" dirty="0"/>
              <a:t>przez PCPM</a:t>
            </a:r>
            <a:r>
              <a:rPr lang="en-GB" sz="2000" dirty="0"/>
              <a:t>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3658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80BE9B-2849-495A-AB0E-E80D71B3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993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29CF39A-721F-1810-F4F3-41A732E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sz="3500" dirty="0">
                <a:solidFill>
                  <a:srgbClr val="FFFFFF"/>
                </a:solidFill>
              </a:rPr>
              <a:t>O Fundacji „Polskie Centrum pomocy międzynarodowej”</a:t>
            </a:r>
            <a:r>
              <a:rPr lang="en-GB" sz="3500" dirty="0">
                <a:solidFill>
                  <a:srgbClr val="FFFFFF"/>
                </a:solidFill>
              </a:rPr>
              <a:t> (PCPM)</a:t>
            </a:r>
            <a:endParaRPr lang="pl-PL" sz="35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DFEC90-0A0A-1F1F-3375-091714736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823" y="831194"/>
            <a:ext cx="7172138" cy="3745107"/>
          </a:xfrm>
        </p:spPr>
        <p:txBody>
          <a:bodyPr>
            <a:normAutofit/>
          </a:bodyPr>
          <a:lstStyle/>
          <a:p>
            <a:r>
              <a:rPr lang="pl-PL" dirty="0"/>
              <a:t>Fundacja Polskie Centrum Pomocy Międzynarodowej (</a:t>
            </a:r>
            <a:r>
              <a:rPr lang="pl-PL" b="1" dirty="0"/>
              <a:t>PCPM)</a:t>
            </a:r>
            <a:r>
              <a:rPr lang="pl-PL" dirty="0"/>
              <a:t> powstała w 2006 roku. </a:t>
            </a:r>
            <a:r>
              <a:rPr lang="en-GB" dirty="0" err="1"/>
              <a:t>Odt</a:t>
            </a:r>
            <a:r>
              <a:rPr lang="pl-PL" dirty="0"/>
              <a:t>ąd realizowała programy pomocy: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humanitarnej </a:t>
            </a:r>
            <a:r>
              <a:rPr lang="pl-PL" dirty="0"/>
              <a:t>(pomoc ofiarom klęsk żywiołowych, kryzysów lub konfliktów);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rozwojowej</a:t>
            </a:r>
            <a:r>
              <a:rPr lang="pl-PL" dirty="0"/>
              <a:t> (wspieranie rozwoju społecznego i ekonomicznego);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ratunkowej</a:t>
            </a:r>
            <a:r>
              <a:rPr lang="pl-PL" dirty="0"/>
              <a:t> (udzielanie pomocy medycznej, ratowniczej w sytuacji katastrof naturalnych i antropogenicznych).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05E18A3-90C0-6945-4B48-D5BF97103196}"/>
              </a:ext>
            </a:extLst>
          </p:cNvPr>
          <p:cNvSpPr txBox="1"/>
          <p:nvPr/>
        </p:nvSpPr>
        <p:spPr>
          <a:xfrm>
            <a:off x="4709823" y="4576301"/>
            <a:ext cx="7172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 ostatnich latach PCPM było finansowane z funduszy polskiego rządu, organizacji międzynarodowych (NRC, CARE, IRC, ICDF) i organizacji ONZ (UN-OCHA/LHF, </a:t>
            </a:r>
            <a:r>
              <a:rPr lang="en-GB" sz="2000" dirty="0"/>
              <a:t>UN </a:t>
            </a:r>
            <a:r>
              <a:rPr lang="pl-PL" sz="2000" dirty="0"/>
              <a:t>WFP, UN-HABITAT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pl-PL" sz="2000" dirty="0"/>
              <a:t>WHO).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7218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75CB72E2-85CD-2D72-252B-5653325D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Projekty Zapomóg finansowych typu mPca dla osób uciekających przed wojną w ukrainie 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F36E23AA-164D-2F3A-6199-35750103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9122"/>
            <a:ext cx="6116009" cy="3139494"/>
          </a:xfrm>
          <a:prstGeom prst="rect">
            <a:avLst/>
          </a:prstGeom>
        </p:spPr>
      </p:pic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4ED3BDFF-181A-F28E-AD10-CD2CE0416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298" y="2341887"/>
            <a:ext cx="6251702" cy="29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E09BA-B0D0-4AC4-356E-141B0BD4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Projekty Zapomóg finansowych typu </a:t>
            </a:r>
            <a:r>
              <a:rPr lang="pl-PL" dirty="0" err="1"/>
              <a:t>Tcap</a:t>
            </a:r>
            <a:r>
              <a:rPr lang="pl-PL" dirty="0"/>
              <a:t> dla osób uciekających przed wojną w </a:t>
            </a:r>
            <a:r>
              <a:rPr lang="pl-PL" dirty="0" err="1"/>
              <a:t>ukrainie</a:t>
            </a:r>
            <a:r>
              <a:rPr lang="pl-PL" dirty="0"/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2CA318F-8B55-CA41-81E1-01BB0E3DA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99" y="2093553"/>
            <a:ext cx="4714399" cy="442990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F2DA891-3E66-B165-A514-D5D79EDAD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23" y="2045010"/>
            <a:ext cx="4987784" cy="25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1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42FEC-00BF-C7AE-B969-3B702EB7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pl-PL" dirty="0"/>
              <a:t>O programie mPca w lublinie (UNHCR) 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6969DD5-3221-ADAE-A0FA-E1B079B9CC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077271"/>
              </p:ext>
            </p:extLst>
          </p:nvPr>
        </p:nvGraphicFramePr>
        <p:xfrm>
          <a:off x="1023938" y="1800808"/>
          <a:ext cx="9612960" cy="432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4">
            <a:extLst>
              <a:ext uri="{FF2B5EF4-FFF2-40B4-BE49-F238E27FC236}">
                <a16:creationId xmlns:a16="http://schemas.microsoft.com/office/drawing/2014/main" id="{9E95D6E8-F710-EC14-E079-5C2F87F2A5CB}"/>
              </a:ext>
            </a:extLst>
          </p:cNvPr>
          <p:cNvSpPr txBox="1"/>
          <p:nvPr/>
        </p:nvSpPr>
        <p:spPr>
          <a:xfrm>
            <a:off x="5082047" y="6424527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Donor: UNHCR</a:t>
            </a:r>
          </a:p>
        </p:txBody>
      </p:sp>
    </p:spTree>
    <p:extLst>
      <p:ext uri="{BB962C8B-B14F-4D97-AF65-F5344CB8AC3E}">
        <p14:creationId xmlns:p14="http://schemas.microsoft.com/office/powerpoint/2010/main" val="386170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E2745361-08AD-0CBF-9C1F-002B44D7DBC6}"/>
              </a:ext>
            </a:extLst>
          </p:cNvPr>
          <p:cNvSpPr/>
          <p:nvPr/>
        </p:nvSpPr>
        <p:spPr>
          <a:xfrm>
            <a:off x="355473" y="367944"/>
            <a:ext cx="2644902" cy="6185133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BD281EA-33F7-CF1B-A33C-CBD630004ED1}"/>
              </a:ext>
            </a:extLst>
          </p:cNvPr>
          <p:cNvSpPr/>
          <p:nvPr/>
        </p:nvSpPr>
        <p:spPr>
          <a:xfrm>
            <a:off x="3154958" y="2508853"/>
            <a:ext cx="8743950" cy="4090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437F0ED-DB95-CD7F-11C7-35F458BBF585}"/>
              </a:ext>
            </a:extLst>
          </p:cNvPr>
          <p:cNvSpPr/>
          <p:nvPr/>
        </p:nvSpPr>
        <p:spPr>
          <a:xfrm>
            <a:off x="3154958" y="352855"/>
            <a:ext cx="8743950" cy="2023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25BC5C-B977-52BE-5D94-BE4A6DDE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92" y="2679192"/>
            <a:ext cx="2181987" cy="1499616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Beneficjenci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8BEF0D-6390-6B2A-3526-464CCB62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958" y="337036"/>
            <a:ext cx="8743950" cy="203940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pl-PL" sz="1800" dirty="0"/>
              <a:t>Ankietę można wypełnić na stronie </a:t>
            </a:r>
            <a:r>
              <a:rPr lang="pl-PL" sz="1800" b="1" dirty="0">
                <a:solidFill>
                  <a:srgbClr val="1B0EC2"/>
                </a:solidFill>
              </a:rPr>
              <a:t>www.pcpm.org.pl </a:t>
            </a:r>
          </a:p>
          <a:p>
            <a:pPr lvl="0"/>
            <a:r>
              <a:rPr lang="pl-PL" sz="1800" dirty="0"/>
              <a:t>Podstawowymi warunkami do otrzymania pomocy są: </a:t>
            </a:r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pl-PL" sz="1800" dirty="0"/>
              <a:t>Przynajmniej jedna osoba w rodzinie przekroczyła granicę Polski po 24 lutego 2022 r. </a:t>
            </a:r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pl-PL" sz="1800" dirty="0"/>
              <a:t>Rodzina nie dostaje pomocy finansowej od innych organizacji pozarządowych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/>
              <a:t>Przynajmniej jedna osoba w rodzinie ukończyła 18 lat.</a:t>
            </a:r>
            <a:endParaRPr lang="en-US" sz="18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F5996910-C7F7-69EF-A437-10E090F6D994}"/>
              </a:ext>
            </a:extLst>
          </p:cNvPr>
          <p:cNvSpPr txBox="1">
            <a:spLocks/>
          </p:cNvSpPr>
          <p:nvPr/>
        </p:nvSpPr>
        <p:spPr>
          <a:xfrm>
            <a:off x="3137534" y="2508852"/>
            <a:ext cx="8761374" cy="4090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i="1" dirty="0">
                <a:solidFill>
                  <a:schemeClr val="accent2">
                    <a:lumMod val="50000"/>
                  </a:schemeClr>
                </a:solidFill>
              </a:rPr>
              <a:t>Rodziny kwalifikujące się do programu: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1800" dirty="0"/>
              <a:t>Samotny rodzic z niepełnosprawnością;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pl-PL" sz="1800" dirty="0"/>
              <a:t>Samotny rodzic z co najmniej jednym członkiem gospodarstwa domowego żyjącym z niepełnosprawnością;</a:t>
            </a:r>
            <a:endParaRPr lang="en-US" sz="18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l-PL" sz="1800" dirty="0"/>
              <a:t>Samotny rodzic, który również jest głównym opiekunem jednego lub więcej starszych krewnych (60+ lat);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pl-PL" sz="1800" dirty="0"/>
              <a:t>Starsza para (60+) i/lub starsze dwuosobowe gospodarstwo domowe, z których przynajmniej jedna osoba z niepełnosprawnością;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pl-PL" sz="1800" dirty="0"/>
              <a:t>Osoba starsza bez rodziny lub innego wsparcia w Polsce;</a:t>
            </a:r>
            <a:endParaRPr lang="en-US" sz="18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l-PL" sz="1800" dirty="0"/>
              <a:t>Osoba starsza opiekująca się jednym lub więcej dziećmi;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pl-PL" sz="1800" dirty="0"/>
              <a:t>Osoba z niepełnosprawnością bez rodziny lub innego wsparcia w Polsce.</a:t>
            </a:r>
          </a:p>
        </p:txBody>
      </p:sp>
    </p:spTree>
    <p:extLst>
      <p:ext uri="{BB962C8B-B14F-4D97-AF65-F5344CB8AC3E}">
        <p14:creationId xmlns:p14="http://schemas.microsoft.com/office/powerpoint/2010/main" val="175597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A01913F-3FBD-4B62-92CF-D2B8A674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F9208348-049F-C92F-5755-73636CED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Ankieta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1FC666-0121-F0DB-ED2B-B95B04F6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hlinkClick r:id="rId2"/>
              </a:rPr>
              <a:t>https://form.jotform.com/221452132081038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B0A898-5387-4E99-A785-462A85DC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82C194CE-9C4F-898C-02A3-1781497E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41" y="876161"/>
            <a:ext cx="7850691" cy="52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1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66A662FB-B590-B4B0-DB92-658B69242822}"/>
              </a:ext>
            </a:extLst>
          </p:cNvPr>
          <p:cNvSpPr/>
          <p:nvPr/>
        </p:nvSpPr>
        <p:spPr>
          <a:xfrm>
            <a:off x="5140378" y="199885"/>
            <a:ext cx="6778361" cy="633710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 descr="Obraz zawierający tekst, iPod, sprzęt elektroniczny&#10;&#10;Opis wygenerowany automatycznie">
            <a:extLst>
              <a:ext uri="{FF2B5EF4-FFF2-40B4-BE49-F238E27FC236}">
                <a16:creationId xmlns:a16="http://schemas.microsoft.com/office/drawing/2014/main" id="{506E81E1-9C92-5916-F38E-964F2ECA7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24" r="4794" b="1"/>
          <a:stretch/>
        </p:blipFill>
        <p:spPr>
          <a:xfrm>
            <a:off x="191441" y="2740282"/>
            <a:ext cx="4727779" cy="2751204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95E61D3-DFA4-84BE-3262-9465EAF5A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378" y="199884"/>
            <a:ext cx="6778361" cy="633710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just"/>
            <a:r>
              <a:rPr lang="pl-PL" sz="2000" b="1" dirty="0">
                <a:ln w="0"/>
              </a:rPr>
              <a:t>Długość i kwota wsparcia finansowego</a:t>
            </a:r>
          </a:p>
          <a:p>
            <a:r>
              <a:rPr lang="pl-PL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Zapomoga jest wydawana na okres trzech miesięcy. </a:t>
            </a:r>
          </a:p>
          <a:p>
            <a:r>
              <a:rPr lang="pl-PL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Kwota zależy od ilości osób w rodzinie. Pierwsza osoba dostaje 710 zł; na każdą kolejną osobę przysługuje dodatkowe 610 zł. Maksymalna kwota na rodzinę wynosi 2540 zł (do 4 osób). </a:t>
            </a:r>
          </a:p>
          <a:p>
            <a:endParaRPr lang="pl-PL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pl-PL" sz="2000" b="1" dirty="0">
                <a:ln w="0"/>
              </a:rPr>
              <a:t>Sposób wypłaty zapomogi</a:t>
            </a:r>
          </a:p>
          <a:p>
            <a:pPr algn="just"/>
            <a:r>
              <a:rPr lang="pl-PL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Zapomogi są wydawane za pomocą kart bankomatowych. </a:t>
            </a:r>
          </a:p>
          <a:p>
            <a:pPr algn="just"/>
            <a:r>
              <a:rPr lang="pl-PL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Kartę można używać w sklepach, płacić w Internecie oraz wypłacać gotówkę w bankomacie w Polsce. Zasilana jest raz na miesiąc. O zasileniu rodzina zostaje poinformowana </a:t>
            </a:r>
            <a:r>
              <a:rPr lang="pl-PL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SMSem</a:t>
            </a:r>
            <a:r>
              <a:rPr lang="pl-PL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Karta jest aktywna przez pięć miesięcy od momentu aktywacji. </a:t>
            </a:r>
          </a:p>
          <a:p>
            <a:pPr algn="just"/>
            <a:r>
              <a:rPr lang="pl-PL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razie problemów beneficjenci mogą zadzwonić na infolinię PCPM.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A240F64-57CF-232E-10E9-D829517D55A7}"/>
              </a:ext>
            </a:extLst>
          </p:cNvPr>
          <p:cNvSpPr/>
          <p:nvPr/>
        </p:nvSpPr>
        <p:spPr>
          <a:xfrm>
            <a:off x="191442" y="603951"/>
            <a:ext cx="4727780" cy="1558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70C0"/>
              </a:solidFill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4D5B481F-B843-92B1-233B-DEDA0093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78" y="418237"/>
            <a:ext cx="4632744" cy="1339232"/>
          </a:xfrm>
        </p:spPr>
        <p:txBody>
          <a:bodyPr>
            <a:normAutofit/>
          </a:bodyPr>
          <a:lstStyle/>
          <a:p>
            <a:br>
              <a:rPr lang="pl-PL" sz="4800" dirty="0">
                <a:solidFill>
                  <a:schemeClr val="bg1"/>
                </a:solidFill>
              </a:rPr>
            </a:br>
            <a:r>
              <a:rPr lang="pl-PL" sz="4800" dirty="0">
                <a:solidFill>
                  <a:schemeClr val="bg1"/>
                </a:solidFill>
              </a:rPr>
              <a:t>Wydawanie zapomóg</a:t>
            </a:r>
          </a:p>
        </p:txBody>
      </p:sp>
    </p:spTree>
    <p:extLst>
      <p:ext uri="{BB962C8B-B14F-4D97-AF65-F5344CB8AC3E}">
        <p14:creationId xmlns:p14="http://schemas.microsoft.com/office/powerpoint/2010/main" val="234952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E2745361-08AD-0CBF-9C1F-002B44D7DBC6}"/>
              </a:ext>
            </a:extLst>
          </p:cNvPr>
          <p:cNvSpPr/>
          <p:nvPr/>
        </p:nvSpPr>
        <p:spPr>
          <a:xfrm>
            <a:off x="293092" y="316760"/>
            <a:ext cx="2707283" cy="6294684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BD281EA-33F7-CF1B-A33C-CBD630004ED1}"/>
              </a:ext>
            </a:extLst>
          </p:cNvPr>
          <p:cNvSpPr/>
          <p:nvPr/>
        </p:nvSpPr>
        <p:spPr>
          <a:xfrm>
            <a:off x="3154958" y="2508853"/>
            <a:ext cx="8743950" cy="4090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437F0ED-DB95-CD7F-11C7-35F458BBF585}"/>
              </a:ext>
            </a:extLst>
          </p:cNvPr>
          <p:cNvSpPr/>
          <p:nvPr/>
        </p:nvSpPr>
        <p:spPr>
          <a:xfrm>
            <a:off x="3154958" y="352855"/>
            <a:ext cx="8743950" cy="2023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25BC5C-B977-52BE-5D94-BE4A6DDE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92" y="2708375"/>
            <a:ext cx="2181987" cy="1499616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WSPÓŁPRACA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F5996910-C7F7-69EF-A437-10E090F6D994}"/>
              </a:ext>
            </a:extLst>
          </p:cNvPr>
          <p:cNvSpPr txBox="1">
            <a:spLocks/>
          </p:cNvSpPr>
          <p:nvPr/>
        </p:nvSpPr>
        <p:spPr>
          <a:xfrm>
            <a:off x="3137534" y="316759"/>
            <a:ext cx="8761374" cy="629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i="1" dirty="0">
                <a:solidFill>
                  <a:schemeClr val="accent2">
                    <a:lumMod val="50000"/>
                  </a:schemeClr>
                </a:solidFill>
              </a:rPr>
              <a:t>Mechanizm skierowania do innych usług: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/>
              <a:t>Choć MPCA jest programem mającym na celu wydawania zapomóg finansowych beneficjentom, projekt koncentruje się na udzielaniu także pośredniej pomocy poprzez skierowania rodzin do innych programów pomocowych.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/>
              <a:t>Specjalne potrzeby są zidentyfikowane podczas przeprowadzonych ankiet, otrzymanych zgłoszeń lub podczas monitoringu post-dystrybucyjnego. Rejestr połączeń z infolinią również służy do identyfikacji beneficjentów, krytycznie potrzebujących innego rodzaju pomocy. W takich przypadkach PCPM przekierowuje rodzinę do organizacji partnerskich, które świadczą specjalistyczne usługi.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/>
              <a:t>Mechanizm skierowań działa w obie strony. Lokalni działaczy i stowarzyszenia również przekierowują potrzebujące rodziny do programu MPCA za pomocą formularza skierowań (interagency referral form).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/>
              <a:t>Vita </a:t>
            </a:r>
            <a:r>
              <a:rPr lang="pl-PL" sz="1800" b="1" dirty="0" err="1"/>
              <a:t>Kazmirova</a:t>
            </a:r>
            <a:r>
              <a:rPr lang="pl-PL" sz="1800" b="1" dirty="0"/>
              <a:t> </a:t>
            </a:r>
            <a:r>
              <a:rPr lang="pl-PL" sz="1800" dirty="0"/>
              <a:t>– </a:t>
            </a:r>
            <a:r>
              <a:rPr lang="pl-PL" sz="1800" dirty="0" err="1"/>
              <a:t>Protection</a:t>
            </a:r>
            <a:r>
              <a:rPr lang="pl-PL" sz="1800" dirty="0"/>
              <a:t> </a:t>
            </a:r>
            <a:r>
              <a:rPr lang="pl-PL" sz="1800" dirty="0" err="1"/>
              <a:t>Focal</a:t>
            </a:r>
            <a:r>
              <a:rPr lang="pl-PL" sz="1800" dirty="0"/>
              <a:t> Point</a:t>
            </a:r>
            <a:br>
              <a:rPr lang="pl-PL" sz="1800" dirty="0"/>
            </a:br>
            <a:r>
              <a:rPr lang="pl-PL" sz="1800" dirty="0">
                <a:hlinkClick r:id="rId2"/>
              </a:rPr>
              <a:t>vkazmirova@pcpm.org.pl</a:t>
            </a:r>
            <a:r>
              <a:rPr lang="pl-PL" sz="18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 err="1"/>
              <a:t>Alisa</a:t>
            </a:r>
            <a:r>
              <a:rPr lang="pl-PL" sz="1800" b="1" dirty="0"/>
              <a:t> </a:t>
            </a:r>
            <a:r>
              <a:rPr lang="pl-PL" sz="1800" b="1" dirty="0" err="1"/>
              <a:t>Pogrebna</a:t>
            </a:r>
            <a:r>
              <a:rPr lang="pl-PL" sz="1800" b="1" dirty="0"/>
              <a:t> </a:t>
            </a:r>
            <a:r>
              <a:rPr lang="pl-PL" sz="1800" dirty="0"/>
              <a:t>– </a:t>
            </a:r>
            <a:r>
              <a:rPr lang="pl-PL" sz="1800" dirty="0" err="1"/>
              <a:t>Registration</a:t>
            </a:r>
            <a:r>
              <a:rPr lang="pl-PL" sz="1800" dirty="0"/>
              <a:t> Center </a:t>
            </a:r>
            <a:r>
              <a:rPr lang="pl-PL" sz="1800" dirty="0" err="1"/>
              <a:t>Supervisor</a:t>
            </a:r>
            <a:br>
              <a:rPr lang="pl-PL" sz="1800" dirty="0"/>
            </a:br>
            <a:r>
              <a:rPr lang="pl-PL" sz="1800" dirty="0">
                <a:hlinkClick r:id="rId3"/>
              </a:rPr>
              <a:t>apogrebna@pcpm.org.pl</a:t>
            </a:r>
            <a:r>
              <a:rPr lang="pl-P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869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</TotalTime>
  <Words>693</Words>
  <Application>Microsoft Macintosh PowerPoint</Application>
  <PresentationFormat>Panoramiczny</PresentationFormat>
  <Paragraphs>55</Paragraphs>
  <Slides>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Calibri</vt:lpstr>
      <vt:lpstr>Tw Cen MT</vt:lpstr>
      <vt:lpstr>Tw Cen MT Condensed</vt:lpstr>
      <vt:lpstr>Wingdings</vt:lpstr>
      <vt:lpstr>Wingdings 3</vt:lpstr>
      <vt:lpstr>Integralny</vt:lpstr>
      <vt:lpstr>Multi-Purpose Cash Assistance Program    </vt:lpstr>
      <vt:lpstr>O Fundacji „Polskie Centrum pomocy międzynarodowej” (PCPM)</vt:lpstr>
      <vt:lpstr>Projekty Zapomóg finansowych typu mPca dla osób uciekających przed wojną w ukrainie </vt:lpstr>
      <vt:lpstr>Projekty Zapomóg finansowych typu Tcap dla osób uciekających przed wojną w ukrainie </vt:lpstr>
      <vt:lpstr>O programie mPca w lublinie (UNHCR) </vt:lpstr>
      <vt:lpstr>Beneficjenci</vt:lpstr>
      <vt:lpstr>Ankieta</vt:lpstr>
      <vt:lpstr> Wydawanie zapomóg</vt:lpstr>
      <vt:lpstr>WSPÓŁPRACA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UNHCR x PCPM Targeted Cash Assistance Programme </dc:title>
  <dc:creator>PCPM_Admin_5_licencji3</dc:creator>
  <cp:lastModifiedBy>PCPM_Admin_5_licencji3</cp:lastModifiedBy>
  <cp:revision>47</cp:revision>
  <dcterms:created xsi:type="dcterms:W3CDTF">2022-07-04T12:38:24Z</dcterms:created>
  <dcterms:modified xsi:type="dcterms:W3CDTF">2022-08-01T10:49:10Z</dcterms:modified>
</cp:coreProperties>
</file>